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3" r:id="rId19"/>
    <p:sldId id="272" r:id="rId20"/>
    <p:sldId id="275" r:id="rId21"/>
    <p:sldId id="287" r:id="rId22"/>
    <p:sldId id="274" r:id="rId23"/>
    <p:sldId id="276" r:id="rId24"/>
    <p:sldId id="277" r:id="rId25"/>
    <p:sldId id="285" r:id="rId26"/>
    <p:sldId id="278" r:id="rId27"/>
    <p:sldId id="279" r:id="rId28"/>
    <p:sldId id="280" r:id="rId29"/>
    <p:sldId id="282" r:id="rId30"/>
    <p:sldId id="283" r:id="rId31"/>
    <p:sldId id="284" r:id="rId32"/>
    <p:sldId id="288" r:id="rId33"/>
    <p:sldId id="289" r:id="rId34"/>
    <p:sldId id="290" r:id="rId35"/>
    <p:sldId id="291" r:id="rId36"/>
    <p:sldId id="293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62" d="100"/>
          <a:sy n="62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A961D-6C6D-4EF7-AAB1-15553A5DBAB0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8F3B-C50E-49EC-9BEC-79B4BDF08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শ্রদ্ধেয়</a:t>
            </a:r>
            <a:r>
              <a:rPr lang="en-US" baseline="0" dirty="0" smtClean="0"/>
              <a:t> শিক্ষকমণ্ডলী, এই ক্লাসটি উপস্থাপনের পূর্বে মূল বইটি পড়ে নিবেন। সমস্ত স্লাইড নোট দেখে নিন। এই ক্লাসে আপনাকে স্বাগতম।   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0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2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পাঠ সম্পর্কিত ছবি ব্যবহার করবেন। এমন ছবি ব্যবহার করা যাবে না যাতে পাঠ ঘোষণা করা না হয়ে যায়।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বেশী</a:t>
            </a:r>
            <a:r>
              <a:rPr lang="bn-BD" baseline="0" dirty="0" smtClean="0"/>
              <a:t> সময় এই স্লাইড টি দেখানোর প্রয়োজন নেই।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শিক্ষকমন্ডলী , আপনি  আপনার নিজস্ব কলাকৌশল প্রয়োগ করে পাঠ ঘোষণা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0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স্লাইড দেখিয়ে বস্তুগত উপকরন ব্যয়ের সংজ্ঞা দিতে হবে। </a:t>
            </a:r>
          </a:p>
          <a:p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বস্তুগত উপকরণ ব্যয়ের সঙ্গাঃ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ফসল উৎপাদনে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বীজ, সার, সেচ ইত্যাদির জন্য যে ব্যয় হয় তাকে বস্তুগত উপকরণ ব্যয় বলে। 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8F3B-C50E-49EC-9BEC-79B4BDF088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68F-1A9F-4976-879D-0EB730F9A5C4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B1-CDB5-4788-87BF-88F3EEB1F349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6A9-CDC4-46AD-AB3C-3D266A4CCFF6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5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7C9A-5603-462B-AED4-111853D6F7EF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7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CC5-375B-4169-B08C-5A37EDBC8D4A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8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4595-C681-439E-A5F2-FDFAA0794E06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2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DB1F-8D50-4821-8318-BA2C2B0DBAAD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A83-F7F6-4090-A791-CFC9E95C287F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CA4E-209B-48ED-AD5F-1CC02473DA0B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9A54-250A-4F5A-B596-3C663AB87D4A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18F9-05A4-40AD-98E1-940562DA15F6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2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F7BD-34F6-4EE3-AA12-C57887F6FA21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9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BFA7-E5B3-4FD9-BDB5-2D82B5E889D8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5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C653-508D-451C-983A-5742BE97C882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2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F9-338E-49BF-80CC-59FADB1E657D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5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072-5C7D-4CFC-9421-DE62CB0159BF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1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51F-E233-4174-87C3-47BED8FCDB6E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C69-E4FF-4D43-8A12-A728C5C5D6ED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225A-9817-4B7D-BD3C-D450EF4CC8E7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4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877A-043D-4444-A361-236C5AB34D5F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9D0-6096-4288-8DE5-157124BE8A51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2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60EF-735F-4A1D-AEA9-69CA1168F5DE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1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DD1E-E228-4375-8E01-21094E9DD59C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5451-EA0A-4C19-B396-9E7DCB9A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80D5-671C-41C6-AC6A-7E33BA13849F}" type="datetime1">
              <a:rPr lang="en-US" smtClean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2E8F-32C0-4249-A308-231541FD4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86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29631" y="1812245"/>
            <a:ext cx="7137779" cy="3750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1"/>
          <a:stretch/>
        </p:blipFill>
        <p:spPr>
          <a:xfrm>
            <a:off x="381000" y="3910014"/>
            <a:ext cx="2482826" cy="19573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b="5212"/>
          <a:stretch/>
        </p:blipFill>
        <p:spPr>
          <a:xfrm>
            <a:off x="1349387" y="1180748"/>
            <a:ext cx="6445226" cy="23244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2514600" y="304800"/>
            <a:ext cx="41148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74" y="3910016"/>
            <a:ext cx="2482826" cy="195738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81000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0587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7" y="3910015"/>
            <a:ext cx="2482826" cy="195738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280174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0587" y="3429000"/>
            <a:ext cx="2482826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38818"/>
              </p:ext>
            </p:extLst>
          </p:nvPr>
        </p:nvGraphicFramePr>
        <p:xfrm>
          <a:off x="228600" y="2712720"/>
          <a:ext cx="8686801" cy="2240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7373"/>
                <a:gridCol w="1252152"/>
                <a:gridCol w="2739081"/>
                <a:gridCol w="1940835"/>
                <a:gridCol w="173736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হেক্টর প্রতি প্রয়োজনীয় উপকরণ (কেজি)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উপকরণের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মূল্য হার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হেক্টর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 ব্যয়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295400" y="533400"/>
            <a:ext cx="65532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নির্ণয়ের ছক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74" y="3910015"/>
            <a:ext cx="2482826" cy="195739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7" y="3910015"/>
            <a:ext cx="2482826" cy="19573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10016"/>
            <a:ext cx="2482826" cy="195737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2514600" y="304800"/>
            <a:ext cx="41148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0748"/>
            <a:ext cx="6248400" cy="23244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1000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শ্রমিক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587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0174" y="5943600"/>
            <a:ext cx="2482826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যান্ত্রিক শক্তি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0587" y="3429000"/>
            <a:ext cx="2482826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04353"/>
              </p:ext>
            </p:extLst>
          </p:nvPr>
        </p:nvGraphicFramePr>
        <p:xfrm>
          <a:off x="228600" y="2712720"/>
          <a:ext cx="8686801" cy="2667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7373"/>
                <a:gridCol w="2106827"/>
                <a:gridCol w="1524000"/>
                <a:gridCol w="2301241"/>
                <a:gridCol w="1737360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ক্রমিক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কাজের বিবরণ 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বা চাষ সংখ্যা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দৈনিক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মজুরি বা চাষ প্রতি খরচ 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হেক্টর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 </a:t>
                      </a:r>
                    </a:p>
                    <a:p>
                      <a:pPr algn="ctr"/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ব্যয়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295400" y="533400"/>
            <a:ext cx="65532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বস্তুগত উপকরন ব্যয় নির্ণয়ের ছক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rcRect l="2604" t="4378" r="6149" b="9353"/>
          <a:stretch>
            <a:fillRect/>
          </a:stretch>
        </p:blipFill>
        <p:spPr>
          <a:xfrm>
            <a:off x="1548245" y="1447800"/>
            <a:ext cx="5895110" cy="3505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105400"/>
            <a:ext cx="7696200" cy="12192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বস্তুগত উপকরণ ব্যয় ও অবস্তুগত উপকরণ ব্যয় নির্ণয়ের ছক তৈরি কর।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9900" y="381000"/>
            <a:ext cx="3124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>
          <a:xfrm>
            <a:off x="1905000" y="1915180"/>
            <a:ext cx="3289738" cy="252819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62" y="1915179"/>
            <a:ext cx="3289738" cy="25281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82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উপরি ব্যয়  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972" y="4582180"/>
            <a:ext cx="693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উপকরণ ব্যয়ের উপর সুদ  +    জমির মূল্যের উপর সুদ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1000"/>
            <a:ext cx="4267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58180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628" y="30581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উপকরণ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828" y="30581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উপরি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307920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058180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+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3648529"/>
            <a:ext cx="2895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stCxn id="9" idx="0"/>
            <a:endCxn id="11" idx="0"/>
          </p:cNvCxnSpPr>
          <p:nvPr/>
        </p:nvCxnSpPr>
        <p:spPr>
          <a:xfrm>
            <a:off x="2743200" y="3191329"/>
            <a:ext cx="36576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53000" y="3657600"/>
            <a:ext cx="2895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90800" y="3191329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>
            <a:off x="6248400" y="3191329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2438400" y="1981200"/>
            <a:ext cx="4267200" cy="67672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উৎপাদনে আয়ের ধরন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19600" y="2734129"/>
            <a:ext cx="304800" cy="381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438400" y="381000"/>
            <a:ext cx="4267200" cy="685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উৎপাদনে আয়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685800" y="1676401"/>
            <a:ext cx="3581400" cy="256255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581400" cy="256255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2743200" y="381000"/>
            <a:ext cx="36576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22098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উৎপাদিত ফসল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4343400"/>
            <a:ext cx="22098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উপদ্রব্য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7772400" cy="114300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60000">
                <a:srgbClr val="E9E1F6"/>
              </a:gs>
              <a:gs pos="26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উৎপাদিত ফসল ও উপদ্রব্য বিক্রয় করে যে আয় হয় তাকে সামগ্রিক আয়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1000"/>
            <a:ext cx="4267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58180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628" y="30581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828" y="30581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307920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514600"/>
            <a:ext cx="49732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38200"/>
            <a:ext cx="8217089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34290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71600"/>
            <a:ext cx="6553198" cy="3709122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19503" y="5316921"/>
            <a:ext cx="7239000" cy="11430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প্রকৃত আয় কীভাবে নির্ণয় করা যায় বর্ণনা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19352" y="1524000"/>
            <a:ext cx="6957848" cy="381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নির্দিষ্ট পরিমান জমিতে পেঁপে চাষের প্রকৃত ব্যয় বের করতে আমাদের যা করতে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697A5451-EA0A-4C19-B396-9E7DCB9A1A2B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228600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66" y="1043534"/>
            <a:ext cx="1915434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" y="1043534"/>
            <a:ext cx="1915434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49" y="1043532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9" y="1043534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28" y="3260725"/>
            <a:ext cx="1928572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28" y="3248654"/>
            <a:ext cx="1928572" cy="163074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350" b="5574"/>
          <a:stretch/>
        </p:blipFill>
        <p:spPr>
          <a:xfrm>
            <a:off x="1593707" y="3260725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22966" y="2651125"/>
            <a:ext cx="191543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পেঁপের বীজ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0366" y="2651125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5649" y="2651125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কীটনাশক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95090" y="2648495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ছত্রাকনাশক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824" y="4865688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4028" y="4879401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1428" y="4879401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 চাষের জন্য পেঁপের বীজ, সার, কীটনাশক, ছত্রাকনাশক, বাঁশ,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পানি সেচ বাবদ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228600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43536"/>
            <a:ext cx="1915434" cy="160495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" y="1043536"/>
            <a:ext cx="1915434" cy="1604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49" y="3271842"/>
            <a:ext cx="1907551" cy="160495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66" y="1059411"/>
            <a:ext cx="1907551" cy="160495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49" y="3267080"/>
            <a:ext cx="1907551" cy="160496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22966" y="2651125"/>
            <a:ext cx="191543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বীজতলা তৈরি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2651125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বীজ বপন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5166" y="2667000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চারার পরিচর্যা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46890" y="4876800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পেঁপের চারা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1166" y="4872042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শ্রমিক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486400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বীজতলা তৈরি, বীজ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চারার পরিচর্যা, চারা তোলার শ্রমিকের সংখ্যা ও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ooter Placeholder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2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7A5451-EA0A-4C19-B396-9E7DCB9A1A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4" name="Footer Placeholder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7A5451-EA0A-4C19-B396-9E7DCB9A1A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তিন বার জমি চাষ ও মই এর জন্য চাষের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176584" cy="3429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16" y="1371600"/>
            <a:ext cx="4176584" cy="3429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514600" y="228600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824" y="1313073"/>
            <a:ext cx="2858376" cy="18707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57988" y="2895600"/>
            <a:ext cx="2609412" cy="1849492"/>
          </a:xfrm>
          <a:prstGeom prst="rect">
            <a:avLst/>
          </a:prstGeom>
          <a:ln>
            <a:solidFill>
              <a:srgbClr val="7030A0"/>
            </a:solidFill>
          </a:ln>
          <a:effectLst/>
          <a:extLst/>
        </p:spPr>
      </p:pic>
      <p:sp>
        <p:nvSpPr>
          <p:cNvPr id="26" name="Rectangle 25"/>
          <p:cNvSpPr/>
          <p:nvPr/>
        </p:nvSpPr>
        <p:spPr>
          <a:xfrm>
            <a:off x="3257988" y="4766388"/>
            <a:ext cx="2609412" cy="5676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চারা রোপণ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5486401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মাদা তৈরি, সার মেশানো, চারা রোপণের জন্য শ্রমিকের সংখ্যা ও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8" y="1332683"/>
            <a:ext cx="2876988" cy="18707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254139" y="3214557"/>
            <a:ext cx="2886247" cy="5192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 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62212" y="3214556"/>
            <a:ext cx="2876988" cy="5192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 মেশানো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14600" y="228600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255" y="5486400"/>
            <a:ext cx="8382000" cy="975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সার প্রয়োগ ও অন্যান্য পরিচর্যা, ফসল সংগ্রহের জন্য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82" y="990600"/>
            <a:ext cx="3146536" cy="18492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3162300" cy="18492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/>
          <a:stretch/>
        </p:blipFill>
        <p:spPr>
          <a:xfrm>
            <a:off x="3276599" y="3352801"/>
            <a:ext cx="2590802" cy="1600200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2000" y="2839888"/>
            <a:ext cx="31623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 প্রয়োগ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9917" y="2839888"/>
            <a:ext cx="31623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অন্যান্য পরিচর্যা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953000"/>
            <a:ext cx="2590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ফসল সংগ্রহ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228600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09900" y="381000"/>
            <a:ext cx="3124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815256"/>
            <a:ext cx="8077200" cy="1671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জমির বাজার মূল্যের ১২.৫০% হারে ফসল উৎপাদনকালীন সময়ের সুদ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145" y="1529256"/>
            <a:ext cx="8077200" cy="1671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 মোট  উপকরণ  ব্যয়ের  উপর  ১২.৫০%  হারে  ফসল উৎপাদনকালীন সময়ের সুদ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1000"/>
            <a:ext cx="4267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667000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628" y="266700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উপকরণ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828" y="266700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উপরি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268802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+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28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4501056"/>
            <a:ext cx="8534400" cy="1671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উপকরণ ব্যয় ও মোট উপরি ব্যয় যোগ করে মোট উৎপাদন ব্যয় বের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381000"/>
            <a:ext cx="36576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581400" cy="256255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399"/>
            <a:ext cx="3581400" cy="256255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914400" y="4343400"/>
            <a:ext cx="31242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পেঁপের সম্ভাব্য ফলন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4343400"/>
            <a:ext cx="31242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বাজারদর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7772400" cy="114300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60000">
                <a:srgbClr val="E9E1F6"/>
              </a:gs>
              <a:gs pos="26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পেঁপের সম্ভাব্য ফলনকে বাজারদর দিয়ে গুন করে সামগ্রিক আয়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19904" y="2588345"/>
                <a:ext cx="60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04" y="2588345"/>
                <a:ext cx="609600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18072" r="-108000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পাঠ-7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1000"/>
            <a:ext cx="4267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753380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628" y="27533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828" y="2753380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2774401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209800"/>
            <a:ext cx="49732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4501056"/>
            <a:ext cx="8534400" cy="1671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সামগ্রিক আয় থেকে মোট উৎপাদন ব্যয় বিয়োগ করে প্রকৃত আয় হিসাব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0" y="1158766"/>
            <a:ext cx="6783600" cy="4022834"/>
          </a:xfrm>
          <a:prstGeom prst="roundRect">
            <a:avLst/>
          </a:prstGeom>
          <a:ln w="28575">
            <a:solidFill>
              <a:srgbClr val="7030A0"/>
            </a:solidFill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334000"/>
            <a:ext cx="8382000" cy="11430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শিক্ষার্থীরা দুটি দলে ভাগ হয়ে ১২০০ বর্গমিটার জমিতে পেঁপে চাষের  জন্য আয়-ব্যয়ের হিসাব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16875" y="2526424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তিন 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ফসল উৎপাদনে আমরা সাধারনত কয় ধরনের ব্যয়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দুই 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875" y="1986455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এক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চার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উৎপাদিত ফসল ও উপদ্রব্য বিক্রয় করে যে আয় হয় তাজে কী বলে।?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প্রকৃত 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মোট 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smtClean="0">
                <a:latin typeface="NikoshBAN" pitchFamily="2" charset="0"/>
                <a:cs typeface="NikoshBAN" pitchFamily="2" charset="0"/>
              </a:rPr>
              <a:t>ঘ) উপরি 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399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সামগ্রিক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70358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598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সার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দুই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বস্তুগত উপকরণ ব্যয়?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শ্রমিক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পশু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যান্ত্রিক শক্তি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উপকরণ ব্যয়কে কয় ভাগে ভাগ করা যায়?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এক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597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তিন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চার ভাগে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70358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19814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38" y="5105400"/>
            <a:ext cx="83820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বস্তুগত উপকরণ ব্যয় এবং অবস্তুগত উপকরণ ব্যয়ের ৫ টি পার্থক্য লেখ।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6" y="1219200"/>
            <a:ext cx="6705604" cy="3737384"/>
          </a:xfrm>
          <a:prstGeom prst="roundRect">
            <a:avLst>
              <a:gd name="adj" fmla="val 29330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3"/>
          <a:stretch/>
        </p:blipFill>
        <p:spPr>
          <a:xfrm>
            <a:off x="533400" y="1295401"/>
            <a:ext cx="3886200" cy="23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0817"/>
          <a:stretch/>
        </p:blipFill>
        <p:spPr>
          <a:xfrm>
            <a:off x="4689987" y="1290485"/>
            <a:ext cx="3886200" cy="23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3886200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3"/>
          <a:stretch/>
        </p:blipFill>
        <p:spPr>
          <a:xfrm>
            <a:off x="4724400" y="1752598"/>
            <a:ext cx="4114800" cy="2514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75124"/>
            <a:ext cx="7543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হিসাবরক্ষ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00400"/>
            <a:ext cx="8153400" cy="10819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কৃষি হিসাবরক্ষন পদ্ধতি (ফসল উৎপাদন)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4267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কৃষি হিসাবরক্ষন কী? তা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উপকরন ব্যয়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উপরি ব্যয়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মোট উৎপাদন ব্যয় নির্ণয়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নির্দিষ্ট পরিমান জমিতে পেঁপে চাষের প্রকৃত আয় বের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2" y="381000"/>
            <a:ext cx="5486398" cy="1295400"/>
          </a:xfrm>
          <a:prstGeom prst="hear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4448" y="381000"/>
            <a:ext cx="370635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হিসাবরক্ষন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2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76159" y="5036457"/>
            <a:ext cx="8342929" cy="1371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অনেক মানুষ ফসল উৎপাদনকে ব্যবসা হিসেবে নিয়ে থাকে। তাই ফসল উৎপাদনে ব্যয় এবং উৎপাদিত ফসল বিক্রয় করে আয়ের হিসাব করে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537605"/>
            <a:ext cx="4132336" cy="310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2" y="1544864"/>
            <a:ext cx="4132336" cy="310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76159" y="5036457"/>
            <a:ext cx="8342929" cy="1371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যদি কোনো ফসল উৎপাদনে ব্যয় থেকে আয় কাঙ্খিত মাত্রার বেশি হয় তবে সে ফসল উৎপাদনে যাওয়া উচিত।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1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1754414" y="4838700"/>
            <a:ext cx="5334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754414" y="4000500"/>
            <a:ext cx="5334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52600" y="3276600"/>
            <a:ext cx="0" cy="16764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57200" y="2819400"/>
            <a:ext cx="2590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05629" y="2819400"/>
            <a:ext cx="2590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endCxn id="11" idx="0"/>
          </p:cNvCxnSpPr>
          <p:nvPr/>
        </p:nvCxnSpPr>
        <p:spPr>
          <a:xfrm>
            <a:off x="1752600" y="2362200"/>
            <a:ext cx="56388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96000" y="2828471"/>
            <a:ext cx="2590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উৎপাদন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00200" y="2362200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19600" y="2362200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39000" y="2362200"/>
            <a:ext cx="3048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43200" y="1371600"/>
            <a:ext cx="3657600" cy="533400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ফসল উৎপাদনে ব্যয়ের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19600" y="1905000"/>
            <a:ext cx="304800" cy="381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0"/>
            <a:ext cx="3048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বস্তুগত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4648200"/>
            <a:ext cx="30480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অবস্তুগত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5451-EA0A-4C19-B396-9E7DCB9A1A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4" grpId="0" animBg="1"/>
      <p:bldP spid="12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1227</Words>
  <Application>Microsoft Office PowerPoint</Application>
  <PresentationFormat>On-screen Show (4:3)</PresentationFormat>
  <Paragraphs>268</Paragraphs>
  <Slides>36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Custom Design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Samsung</cp:lastModifiedBy>
  <cp:revision>91</cp:revision>
  <dcterms:created xsi:type="dcterms:W3CDTF">2016-01-03T15:23:23Z</dcterms:created>
  <dcterms:modified xsi:type="dcterms:W3CDTF">2016-08-07T06:00:29Z</dcterms:modified>
</cp:coreProperties>
</file>